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8" r:id="rId3"/>
    <p:sldId id="256" r:id="rId4"/>
    <p:sldId id="267" r:id="rId5"/>
    <p:sldId id="258" r:id="rId6"/>
    <p:sldId id="259" r:id="rId7"/>
    <p:sldId id="273" r:id="rId8"/>
    <p:sldId id="260" r:id="rId9"/>
    <p:sldId id="262" r:id="rId10"/>
    <p:sldId id="264" r:id="rId11"/>
    <p:sldId id="271" r:id="rId12"/>
    <p:sldId id="265" r:id="rId13"/>
    <p:sldId id="268" r:id="rId14"/>
    <p:sldId id="275" r:id="rId15"/>
    <p:sldId id="270" r:id="rId16"/>
    <p:sldId id="276" r:id="rId17"/>
    <p:sldId id="263" r:id="rId18"/>
    <p:sldId id="27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A3F2D-117B-4701-8C86-D7F40BF7B3A8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BA8F0-84E7-4483-AF0B-894E7D394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7D8F0-D93A-4CD4-B4A9-226B75CDB242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88297-A8A4-4976-8C39-A51140AA7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1D95F-0111-4BE9-AB26-F5AC62E2016D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A15E2-5581-4F30-8CFB-77084AC89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EA277-D867-4109-AC1B-5E01D48F9505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0A323-8153-4D85-8771-C5D21FFC0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CDEEE-7068-4015-A870-9F6A3B388AEB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4D44A-A7D8-47C2-9902-2D5D3A3DA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3CA84-34A7-44F9-A129-7AC7EDDEBD10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42119-B1DE-4592-A72D-8F736C694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B694F-7590-403A-8B52-AE9C8AFF75CF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BD9C6-6FB2-4681-BFFA-7AF56903F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8AA09-734F-4FFC-A572-7BF5AC6A7C29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7FCBF-12C9-44FF-87EE-B6C6131A3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AAB35-2DA1-46B2-B98D-1E9F5CD3449A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76D91-DC6C-455A-BE4F-199CC561A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A0637-F054-4897-BD92-3A84E0A4781B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9AB57-AD80-47BD-AE98-31F300817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B7282-2FD0-4B2D-A4B4-FE00E933AD9C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96CB9-CA74-4D8C-A37A-1A997924B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0D6AD5-5FA9-4520-B7C4-720A3D6576A5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6429D9-504C-4C60-8D22-6B44DDAAA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714375" y="285750"/>
            <a:ext cx="7772400" cy="2786063"/>
          </a:xfrm>
        </p:spPr>
        <p:txBody>
          <a:bodyPr/>
          <a:lstStyle/>
          <a:p>
            <a:r>
              <a:rPr lang="ru-RU" sz="3200" smtClean="0">
                <a:latin typeface="Garamond" pitchFamily="18" charset="0"/>
              </a:rPr>
              <a:t>О работе </a:t>
            </a:r>
            <a:br>
              <a:rPr lang="ru-RU" sz="3200" smtClean="0">
                <a:latin typeface="Garamond" pitchFamily="18" charset="0"/>
              </a:rPr>
            </a:br>
            <a:r>
              <a:rPr lang="ru-RU" sz="3200" smtClean="0">
                <a:latin typeface="Garamond" pitchFamily="18" charset="0"/>
              </a:rPr>
              <a:t>Бузулукского филиала Ассоциации «Оренбургский университетский (учебный) округ»  по обеспечению преемственности уровней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4071938"/>
            <a:ext cx="7358062" cy="17145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15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 Бузулукского филиала Ассоциации «Оренбургский университетский (учебный) округ», старший преподаватель кафедры педагогического образования Бузулукского гуманитарно-технологического института (филиала) ОГУ</a:t>
            </a:r>
          </a:p>
          <a:p>
            <a:pPr algn="r">
              <a:lnSpc>
                <a:spcPct val="150000"/>
              </a:lnSpc>
            </a:pPr>
            <a:r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О.Н. Григорьева</a:t>
            </a:r>
            <a:endParaRPr lang="ru-RU" sz="14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8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/>
          </p:nvPr>
        </p:nvSpPr>
        <p:spPr>
          <a:xfrm>
            <a:off x="1785938" y="214313"/>
            <a:ext cx="5929312" cy="44291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5143500"/>
            <a:ext cx="8143875" cy="100012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	</a:t>
            </a:r>
            <a:r>
              <a:rPr lang="ru-RU" sz="2400" dirty="0" smtClean="0">
                <a:solidFill>
                  <a:schemeClr val="tx1"/>
                </a:solidFill>
              </a:rPr>
              <a:t>Команда-победитель Бузулукского педагогического колледжа в турнире интеллектуалов 2015г.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2531" name="Рисунок 3" descr="http://www.bgti.ru/ShowImg.asp?imgId=190F766F5B9B49f1977F6CA806106E7F&amp;t=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14313"/>
            <a:ext cx="5940425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/>
          </p:nvPr>
        </p:nvSpPr>
        <p:spPr>
          <a:xfrm>
            <a:off x="1643063" y="285750"/>
            <a:ext cx="5929312" cy="450056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5357813"/>
            <a:ext cx="6929438" cy="1143000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	«Правовая школа» для учащихся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8 – 11 классов школ г. Бузулука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3555" name="Рисунок 3" descr="http://bgti.ru/ShowImg.asp?imgId=57CAE8EAC5A44299B45C90E9C799E9A9&amp;t=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85750"/>
            <a:ext cx="594042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/>
          </p:nvPr>
        </p:nvSpPr>
        <p:spPr>
          <a:xfrm>
            <a:off x="714375" y="500063"/>
            <a:ext cx="7500938" cy="407193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4857750"/>
            <a:ext cx="8429625" cy="1500188"/>
          </a:xfrm>
        </p:spPr>
        <p:txBody>
          <a:bodyPr rtlCol="0">
            <a:normAutofit/>
          </a:bodyPr>
          <a:lstStyle/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	</a:t>
            </a:r>
            <a:r>
              <a:rPr lang="ru-RU" sz="2400" dirty="0" smtClean="0">
                <a:solidFill>
                  <a:schemeClr val="tx1"/>
                </a:solidFill>
              </a:rPr>
              <a:t>Олимпиада среди учащихся </a:t>
            </a:r>
            <a:r>
              <a:rPr lang="ru-RU" sz="2400" dirty="0" err="1" smtClean="0">
                <a:solidFill>
                  <a:schemeClr val="tx1"/>
                </a:solidFill>
              </a:rPr>
              <a:t>ССУЗов</a:t>
            </a:r>
            <a:r>
              <a:rPr lang="ru-RU" sz="2400" dirty="0" smtClean="0">
                <a:solidFill>
                  <a:schemeClr val="tx1"/>
                </a:solidFill>
              </a:rPr>
              <a:t> г. Бузулука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«Лучший налоговый аналитик», посвященная Дню работников налоговых органов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4579" name="Рисунок 3" descr="http://www.bgti.ru/ShowImg.asp?imgId=FF7141F75B5E40a38BC4DA11EC49F851&amp;t=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00063"/>
            <a:ext cx="750093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ctrTitle"/>
          </p:nvPr>
        </p:nvSpPr>
        <p:spPr>
          <a:xfrm>
            <a:off x="1357313" y="285750"/>
            <a:ext cx="6000750" cy="521493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5643563"/>
            <a:ext cx="8215313" cy="85725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chemeClr val="tx1"/>
                </a:solidFill>
              </a:rPr>
              <a:t>Олимпиада по иностранному языку среди учащихся 7-9 классов школ г.Бузулука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5603" name="Рисунок 3" descr="http://bgti.ru/ShowImg.asp?imgId=FFA07D4B39FD437a80BC9F4066B8E0F5&amp;t=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85750"/>
            <a:ext cx="601186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>
          <a:xfrm>
            <a:off x="1571625" y="214313"/>
            <a:ext cx="5929313" cy="45005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5143500"/>
            <a:ext cx="8072438" cy="1071563"/>
          </a:xfrm>
        </p:spPr>
        <p:txBody>
          <a:bodyPr rtlCol="0">
            <a:normAutofit fontScale="8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Конкурс среди учащихся 1-10 классов г.Бузулука и Западной зоны Оренбуржья «Иностранный язык в фотографиях и рисунках»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6627" name="Рисунок 3" descr="http://bgti.ru/ShowImg.asp?imgId=AA1943B215944ee68C0139F87A479799&amp;t=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14313"/>
            <a:ext cx="5940425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ctrTitle"/>
          </p:nvPr>
        </p:nvSpPr>
        <p:spPr>
          <a:xfrm>
            <a:off x="1785938" y="214313"/>
            <a:ext cx="5929312" cy="34575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4643438"/>
            <a:ext cx="7272338" cy="1500187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chemeClr val="tx1"/>
                </a:solidFill>
              </a:rPr>
              <a:t>Ежегодная студенческая научно-практическая конференция «От творческого поиска - к профессиональному самоопределению»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7651" name="Рисунок 3" descr="http://www.bgti.ru/ShowImg.asp?imgId=025910F515E645d9B93ED71E1D237A06&amp;t=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14313"/>
            <a:ext cx="59404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ctrTitle"/>
          </p:nvPr>
        </p:nvSpPr>
        <p:spPr>
          <a:xfrm>
            <a:off x="1857375" y="214313"/>
            <a:ext cx="5643563" cy="39290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86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5000625"/>
            <a:ext cx="6929437" cy="1571625"/>
          </a:xfrm>
        </p:spPr>
        <p:txBody>
          <a:bodyPr/>
          <a:lstStyle/>
          <a:p>
            <a:pPr algn="just"/>
            <a:r>
              <a:rPr lang="ru-RU" smtClean="0">
                <a:solidFill>
                  <a:schemeClr val="tx1"/>
                </a:solidFill>
              </a:rPr>
              <a:t>	Творческий конкурс детского рисунка «Насекомые вокруг нас»</a:t>
            </a:r>
          </a:p>
        </p:txBody>
      </p:sp>
      <p:pic>
        <p:nvPicPr>
          <p:cNvPr id="28675" name="Рисунок 3" descr="http://www.bgti.ru/ShowImg.asp?imgId=6ED19D225DA84dd882B2B09FCC1D32ED&amp;t=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14313"/>
            <a:ext cx="5940425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ctrTitle"/>
          </p:nvPr>
        </p:nvSpPr>
        <p:spPr>
          <a:xfrm>
            <a:off x="685800" y="214313"/>
            <a:ext cx="6815138" cy="45005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5429250"/>
            <a:ext cx="8001000" cy="107156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	</a:t>
            </a:r>
            <a:r>
              <a:rPr lang="ru-RU" sz="2000" dirty="0" smtClean="0">
                <a:solidFill>
                  <a:schemeClr val="tx1"/>
                </a:solidFill>
              </a:rPr>
              <a:t>Награждение победителей </a:t>
            </a:r>
            <a:r>
              <a:rPr lang="ru-RU" sz="2000" b="1" dirty="0" smtClean="0">
                <a:solidFill>
                  <a:schemeClr val="tx1"/>
                </a:solidFill>
              </a:rPr>
              <a:t>ІІ Международного конкурса знатоков басен </a:t>
            </a:r>
            <a:r>
              <a:rPr lang="ru-RU" sz="2000" dirty="0" smtClean="0">
                <a:solidFill>
                  <a:schemeClr val="tx1"/>
                </a:solidFill>
              </a:rPr>
              <a:t>«Басни далекие и близкие», посвящённого творчеству И.А. Крылова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/>
          </a:p>
        </p:txBody>
      </p:sp>
      <p:pic>
        <p:nvPicPr>
          <p:cNvPr id="29699" name="Рисунок 3" descr="\\192.168.111.2\Foto\2.10.2014 СНО\DSC_25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14313"/>
            <a:ext cx="67865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57200" y="1714500"/>
            <a:ext cx="8229600" cy="2000250"/>
          </a:xfrm>
        </p:spPr>
        <p:txBody>
          <a:bodyPr/>
          <a:lstStyle/>
          <a:p>
            <a:r>
              <a:rPr lang="ru-RU" b="1" smtClean="0"/>
              <a:t>Благодарю за внимание!</a:t>
            </a:r>
            <a:br>
              <a:rPr lang="ru-RU" b="1" smtClean="0"/>
            </a:br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+mn-lt"/>
              </a:rPr>
              <a:t>Субъекты Бузулукского филиала Ассоциации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«Оренбургский университетский (учебный) округ» </a:t>
            </a:r>
            <a:endParaRPr lang="ru-RU" sz="24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1357313"/>
            <a:ext cx="8072437" cy="4281487"/>
          </a:xfrm>
        </p:spPr>
        <p:txBody>
          <a:bodyPr rtlCol="0"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tx1"/>
                </a:solidFill>
              </a:rPr>
              <a:t> МОАУ «СОШ» № 3, № 6, № 8, № 10»;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tx1"/>
                </a:solidFill>
              </a:rPr>
              <a:t> МОАУ «Гимназия № 1 им. Романенко»;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- МОУ СОШ «Православная гимназия при </a:t>
            </a:r>
            <a:r>
              <a:rPr lang="ru-RU" dirty="0" err="1" smtClean="0">
                <a:solidFill>
                  <a:schemeClr val="tx1"/>
                </a:solidFill>
              </a:rPr>
              <a:t>Спасо-Преображенском</a:t>
            </a:r>
            <a:r>
              <a:rPr lang="ru-RU" dirty="0" smtClean="0">
                <a:solidFill>
                  <a:schemeClr val="tx1"/>
                </a:solidFill>
              </a:rPr>
              <a:t> мужском монастыре».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tx1"/>
                </a:solidFill>
              </a:rPr>
              <a:t> МБОУ </a:t>
            </a: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dirty="0" err="1" smtClean="0">
                <a:solidFill>
                  <a:schemeClr val="tx1"/>
                </a:solidFill>
              </a:rPr>
              <a:t>Грачевская</a:t>
            </a:r>
            <a:r>
              <a:rPr lang="ru-RU" dirty="0" smtClean="0">
                <a:solidFill>
                  <a:schemeClr val="tx1"/>
                </a:solidFill>
              </a:rPr>
              <a:t> СОШ»; 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tx1"/>
                </a:solidFill>
              </a:rPr>
              <a:t> МАОУ «</a:t>
            </a:r>
            <a:r>
              <a:rPr lang="ru-RU" dirty="0" err="1" smtClean="0">
                <a:solidFill>
                  <a:schemeClr val="tx1"/>
                </a:solidFill>
              </a:rPr>
              <a:t>Курманаевская</a:t>
            </a:r>
            <a:r>
              <a:rPr lang="ru-RU" dirty="0" smtClean="0">
                <a:solidFill>
                  <a:schemeClr val="tx1"/>
                </a:solidFill>
              </a:rPr>
              <a:t> СОШ»;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- Муниципальное дошкольное образовательное учреждение № 30»;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tx1"/>
                </a:solidFill>
              </a:rPr>
              <a:t> Бузулукский колледж промышленности и транспорта;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tx1"/>
                </a:solidFill>
              </a:rPr>
              <a:t> Бузулукский финансово-экономический колледж;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- МБУК г. Бузулука «Бузулукский краеведческий музей»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47863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5214938"/>
            <a:ext cx="7786688" cy="1428750"/>
          </a:xfrm>
        </p:spPr>
        <p:txBody>
          <a:bodyPr/>
          <a:lstStyle/>
          <a:p>
            <a:pPr algn="just"/>
            <a:r>
              <a:rPr lang="ru-RU" sz="2000" smtClean="0">
                <a:solidFill>
                  <a:schemeClr val="tx1"/>
                </a:solidFill>
              </a:rPr>
              <a:t>	</a:t>
            </a:r>
            <a:r>
              <a:rPr lang="ru-RU" sz="2000" b="1" smtClean="0">
                <a:solidFill>
                  <a:schemeClr val="tx1"/>
                </a:solidFill>
              </a:rPr>
              <a:t>Лекторий для учащихся 10 класса </a:t>
            </a:r>
            <a:r>
              <a:rPr lang="ru-RU" sz="2000" smtClean="0">
                <a:solidFill>
                  <a:schemeClr val="tx1"/>
                </a:solidFill>
              </a:rPr>
              <a:t>МОАУ «СОШ № 1 им. Басманова» проводит старший преподаватель кафедры технической эксплуатации и ремонта автотранспорта Куйсоков Т.А.</a:t>
            </a:r>
          </a:p>
        </p:txBody>
      </p:sp>
      <p:pic>
        <p:nvPicPr>
          <p:cNvPr id="15363" name="Рисунок 3" descr="C:\Users\User\Downloads\IMG_03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57188"/>
            <a:ext cx="7786688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>
          <a:xfrm>
            <a:off x="1571625" y="214313"/>
            <a:ext cx="5929313" cy="45005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5429250"/>
            <a:ext cx="8643937" cy="1143000"/>
          </a:xfrm>
        </p:spPr>
        <p:txBody>
          <a:bodyPr rtlCol="0">
            <a:normAutofit fontScale="850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	Участники Конкурса исследовательских работ учащейся молодежи и студентов Оренбуржья - 2015г.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6387" name="Рисунок 3" descr="http://www.bgti.ru/ShowImg.asp?imgId=6FB65950EB4F454698C7F273B8254BA2&amp;t=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14313"/>
            <a:ext cx="594042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>
          <a:xfrm>
            <a:off x="1714500" y="357188"/>
            <a:ext cx="6072188" cy="47148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5429250"/>
            <a:ext cx="7858125" cy="928688"/>
          </a:xfrm>
        </p:spPr>
        <p:txBody>
          <a:bodyPr/>
          <a:lstStyle/>
          <a:p>
            <a:pPr algn="just"/>
            <a:r>
              <a:rPr lang="ru-RU" sz="2400" smtClean="0">
                <a:solidFill>
                  <a:schemeClr val="tx1"/>
                </a:solidFill>
              </a:rPr>
              <a:t>	Участники Конкурса исследовательских работ учащейся молодежи и студентов Оренбуржья - 2015г. </a:t>
            </a:r>
          </a:p>
        </p:txBody>
      </p:sp>
      <p:pic>
        <p:nvPicPr>
          <p:cNvPr id="17411" name="Рисунок 3" descr="http://bgti.ru/ShowImg.asp?imgId=25EECEAD13A44766B9ABFEC3E26EDEF4&amp;t=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357188"/>
            <a:ext cx="607218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4600575" cy="51435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5357813"/>
            <a:ext cx="8072437" cy="1214437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1"/>
                </a:solidFill>
              </a:rPr>
              <a:t>Награждение </a:t>
            </a:r>
            <a:r>
              <a:rPr lang="ru-RU" b="1" dirty="0" smtClean="0">
                <a:solidFill>
                  <a:schemeClr val="tx1"/>
                </a:solidFill>
              </a:rPr>
              <a:t>победителей</a:t>
            </a:r>
            <a:r>
              <a:rPr lang="ru-RU" dirty="0" smtClean="0">
                <a:solidFill>
                  <a:schemeClr val="tx1"/>
                </a:solidFill>
              </a:rPr>
              <a:t> конкурса "Компьютер и Ко"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435" name="Рисунок 3" descr="http://okrug.osu.ru/FotoNews/Big/2015_04_01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0"/>
            <a:ext cx="4643437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4" descr="http://bgti.ru/ShowImg.asp?imgId=A479C0BC90B54fe091816EDC6D0EA574&amp;t=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1714500"/>
            <a:ext cx="32146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1857375" y="214313"/>
            <a:ext cx="5715000" cy="38576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4929188"/>
            <a:ext cx="7429500" cy="1428750"/>
          </a:xfrm>
        </p:spPr>
        <p:txBody>
          <a:bodyPr rtlCol="0">
            <a:normAutofit fontScale="850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Подписание Соглашения о сотрудничестве между религиозной организацией «Бузулукская Православная Церковь» и БГТИ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459" name="Рисунок 3" descr="http://bgti.ru/ShowImg.asp?imgId=554BF5B9F00D4999B618C5D811ED5863&amp;t=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14313"/>
            <a:ext cx="57531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6886575" cy="32432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5286375"/>
            <a:ext cx="7929562" cy="1000125"/>
          </a:xfrm>
        </p:spPr>
        <p:txBody>
          <a:bodyPr/>
          <a:lstStyle/>
          <a:p>
            <a:pPr algn="just"/>
            <a:r>
              <a:rPr lang="ru-RU" sz="2800" b="1" smtClean="0">
                <a:solidFill>
                  <a:schemeClr val="tx1"/>
                </a:solidFill>
              </a:rPr>
              <a:t>	Конкурс публичных выступлений «Моя активная позиция»</a:t>
            </a:r>
          </a:p>
        </p:txBody>
      </p:sp>
      <p:pic>
        <p:nvPicPr>
          <p:cNvPr id="20483" name="Рисунок 3" descr="http://www.bgti.ru/ShowImg.asp?imgId=2DB63C0210BD494f9801AF3F14C09F4A&amp;t=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57188"/>
            <a:ext cx="6869113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>
          <a:xfrm>
            <a:off x="685800" y="214313"/>
            <a:ext cx="5957888" cy="44291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5572125"/>
            <a:ext cx="8072437" cy="107156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	</a:t>
            </a:r>
            <a:r>
              <a:rPr lang="ru-RU" sz="2000" b="1" dirty="0" smtClean="0">
                <a:solidFill>
                  <a:schemeClr val="tx1"/>
                </a:solidFill>
              </a:rPr>
              <a:t>Команда-победитель МОАУ «СОШ № 8» г. Бузулука в турнире интеллектуалов в 2015г. среди учащихся школ города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1507" name="Рисунок 3" descr="http://www.bgti.ru/ShowImg.asp?imgId=44C65F57FC274e7dBA75BB9D8A0C3F03&amp;t=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14313"/>
            <a:ext cx="6286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259</Words>
  <Application>Microsoft Office PowerPoint</Application>
  <PresentationFormat>Экран (4:3)</PresentationFormat>
  <Paragraphs>32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Arial</vt:lpstr>
      <vt:lpstr>Garamond</vt:lpstr>
      <vt:lpstr>Times New Roman</vt:lpstr>
      <vt:lpstr>Тема Office</vt:lpstr>
      <vt:lpstr>О работе  Бузулукского филиала Ассоциации «Оренбургский университетский (учебный) округ»  по обеспечению преемственности уровней образования</vt:lpstr>
      <vt:lpstr>Субъекты Бузулукского филиала Ассоциации  «Оренбургский университетский (учебный) округ»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Благодарю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User</cp:lastModifiedBy>
  <cp:revision>41</cp:revision>
  <dcterms:modified xsi:type="dcterms:W3CDTF">2015-06-04T07:13:32Z</dcterms:modified>
</cp:coreProperties>
</file>